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19"/>
  </p:notesMasterIdLst>
  <p:sldIdLst>
    <p:sldId id="256" r:id="rId2"/>
    <p:sldId id="260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58" r:id="rId18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 snapToObjects="1">
      <p:cViewPr varScale="1">
        <p:scale>
          <a:sx n="71" d="100"/>
          <a:sy n="71" d="100"/>
        </p:scale>
        <p:origin x="22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2023. 02. 07.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2687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87268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51836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2023. 02. 07.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2023. 02. 07.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2023. 02. 07.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2023. 02. 07.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2023. 02. 07.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2023. 02. 07.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2023. 02. 07.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2023. 02. 07.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2771" y="4077072"/>
            <a:ext cx="8064896" cy="2520280"/>
          </a:xfrm>
        </p:spPr>
        <p:txBody>
          <a:bodyPr/>
          <a:lstStyle/>
          <a:p>
            <a:r>
              <a:rPr lang="hu-HU" sz="1800" b="0" cap="none" dirty="0"/>
              <a:t>Szemléletformáló előadás a</a:t>
            </a:r>
            <a:br>
              <a:rPr lang="hu-HU" sz="1800" dirty="0"/>
            </a:br>
            <a:r>
              <a:rPr lang="hu-HU" sz="2400" dirty="0"/>
              <a:t>Top-2.1.3-16-vs1-2019-00005</a:t>
            </a:r>
            <a:br>
              <a:rPr lang="hu-HU" sz="2400" dirty="0"/>
            </a:br>
            <a:r>
              <a:rPr lang="hu-HU" sz="2400" dirty="0"/>
              <a:t>csapadékvíz-elvezetési </a:t>
            </a:r>
            <a:br>
              <a:rPr lang="hu-HU" sz="2400" dirty="0"/>
            </a:br>
            <a:r>
              <a:rPr lang="hu-HU" sz="2400" dirty="0"/>
              <a:t>rendszer fejlesztése </a:t>
            </a:r>
            <a:br>
              <a:rPr lang="hu-HU" sz="2400" dirty="0"/>
            </a:br>
            <a:r>
              <a:rPr lang="hu-HU" sz="2400" dirty="0"/>
              <a:t>vasszécseny község </a:t>
            </a:r>
            <a:br>
              <a:rPr lang="hu-HU" sz="2400" dirty="0"/>
            </a:br>
            <a:r>
              <a:rPr lang="hu-HU" sz="2400" dirty="0"/>
              <a:t>belterületén</a:t>
            </a:r>
            <a:br>
              <a:rPr lang="hu-HU" sz="2400" dirty="0"/>
            </a:br>
            <a:r>
              <a:rPr lang="hu-HU" sz="1800" b="0" cap="none" dirty="0"/>
              <a:t>pályázat keretében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A18F27C9-E6A3-26AC-B654-E5BB960323CB}"/>
              </a:ext>
            </a:extLst>
          </p:cNvPr>
          <p:cNvSpPr txBox="1"/>
          <p:nvPr/>
        </p:nvSpPr>
        <p:spPr>
          <a:xfrm>
            <a:off x="302771" y="1196752"/>
            <a:ext cx="8445693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hu-HU" sz="3600" b="1" cap="all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„</a:t>
            </a:r>
            <a:r>
              <a:rPr lang="hu-HU" sz="4400" b="1" cap="all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közös kincsünk, </a:t>
            </a:r>
          </a:p>
          <a:p>
            <a:pPr algn="ctr"/>
            <a:r>
              <a:rPr lang="hu-HU" sz="4400" b="1" cap="all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a csapadékvíz”</a:t>
            </a: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A64A5E5-02A4-EFC8-B1DE-2AB7E1D4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5996219" cy="936104"/>
          </a:xfrm>
        </p:spPr>
        <p:txBody>
          <a:bodyPr/>
          <a:lstStyle/>
          <a:p>
            <a:r>
              <a:rPr lang="hu-HU" dirty="0"/>
              <a:t>Miért fontos a vizeink védelme?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C3444639-2E1D-2160-3D97-6C410456DE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6843"/>
          <a:stretch/>
        </p:blipFill>
        <p:spPr>
          <a:xfrm>
            <a:off x="-864604" y="4725144"/>
            <a:ext cx="10873207" cy="25922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Tartalom helye 2">
            <a:extLst>
              <a:ext uri="{FF2B5EF4-FFF2-40B4-BE49-F238E27FC236}">
                <a16:creationId xmlns:a16="http://schemas.microsoft.com/office/drawing/2014/main" id="{84114B2A-C839-32AD-98EB-27434D769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hu-HU" sz="2000" dirty="0"/>
              <a:t>Földünk teljes vízkészlete 1,4 milliárd km</a:t>
            </a:r>
            <a:r>
              <a:rPr lang="hu-HU" sz="2000" baseline="30000" dirty="0"/>
              <a:t>3</a:t>
            </a:r>
            <a:r>
              <a:rPr lang="hu-HU" sz="2000" dirty="0"/>
              <a:t>, felszínének közel háromnegyedét víz borítja.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Ennek a mennyiségnek a nagy részét azonban tengerek és óceánok teszik ki, ami az emberiség számára fogyasztásra és felhasználásra alkalmatlan.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Az édesvíz mennyisége csupán 3%-a a bolygónk vízkészletének, melynek jelentős része (kb. 70%-a) fagyott állapotban, a sarki jégtakarókban van jelen,</a:t>
            </a:r>
          </a:p>
          <a:p>
            <a:pPr>
              <a:spcAft>
                <a:spcPts val="600"/>
              </a:spcAft>
            </a:pPr>
            <a:r>
              <a:rPr lang="hu-HU" sz="2000" cap="all" dirty="0">
                <a:solidFill>
                  <a:schemeClr val="tx2"/>
                </a:solidFill>
              </a:rPr>
              <a:t>Így a valóban rendelkezésre álló édesvízkészlet a teljes vízkészletnek mindössze </a:t>
            </a:r>
            <a:r>
              <a:rPr lang="hu-HU" sz="2000" b="1" cap="all" dirty="0">
                <a:solidFill>
                  <a:schemeClr val="tx2"/>
                </a:solidFill>
              </a:rPr>
              <a:t>1%</a:t>
            </a:r>
            <a:r>
              <a:rPr lang="hu-HU" sz="2000" cap="all" dirty="0">
                <a:solidFill>
                  <a:schemeClr val="tx2"/>
                </a:solidFill>
              </a:rPr>
              <a:t>-a.</a:t>
            </a:r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217158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498BCFE-6E51-BF0B-0D25-6709F8754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5996219" cy="936104"/>
          </a:xfrm>
        </p:spPr>
        <p:txBody>
          <a:bodyPr/>
          <a:lstStyle/>
          <a:p>
            <a:r>
              <a:rPr lang="hu-HU" dirty="0"/>
              <a:t>Miért fontos a vizeink védelme?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787D256A-A1E5-CFBB-4A0D-F39800D02D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900" t="17802" r="55513" b="15000"/>
          <a:stretch/>
        </p:blipFill>
        <p:spPr>
          <a:xfrm>
            <a:off x="2195735" y="1484784"/>
            <a:ext cx="5219079" cy="5112568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2DCCB793-82B1-F19E-D831-9259F24C1EF5}"/>
              </a:ext>
            </a:extLst>
          </p:cNvPr>
          <p:cNvSpPr txBox="1"/>
          <p:nvPr/>
        </p:nvSpPr>
        <p:spPr>
          <a:xfrm>
            <a:off x="2051720" y="1330895"/>
            <a:ext cx="2664296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400" b="1" dirty="0"/>
              <a:t>A Föld teljes vízkészlete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70CE9707-8DCF-40E9-EE62-07FA9780F17D}"/>
              </a:ext>
            </a:extLst>
          </p:cNvPr>
          <p:cNvSpPr txBox="1"/>
          <p:nvPr/>
        </p:nvSpPr>
        <p:spPr>
          <a:xfrm>
            <a:off x="2456775" y="6228021"/>
            <a:ext cx="183642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400" b="1" dirty="0"/>
              <a:t>Óceánok, tengerek</a:t>
            </a:r>
          </a:p>
          <a:p>
            <a:pPr algn="ctr"/>
            <a:r>
              <a:rPr lang="hu-HU" sz="1400" b="1" dirty="0"/>
              <a:t> 97%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F2462D8C-2092-BBD7-0EA9-04ED151FC19C}"/>
              </a:ext>
            </a:extLst>
          </p:cNvPr>
          <p:cNvSpPr txBox="1"/>
          <p:nvPr/>
        </p:nvSpPr>
        <p:spPr>
          <a:xfrm>
            <a:off x="4363921" y="6228021"/>
            <a:ext cx="882705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400" b="1" dirty="0"/>
              <a:t>Édesvíz</a:t>
            </a:r>
          </a:p>
          <a:p>
            <a:pPr algn="ctr"/>
            <a:r>
              <a:rPr lang="hu-HU" sz="1400" b="1" dirty="0"/>
              <a:t>3%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0E1EA0CC-B7B9-AEFD-37B8-0D250FD214D1}"/>
              </a:ext>
            </a:extLst>
          </p:cNvPr>
          <p:cNvSpPr txBox="1"/>
          <p:nvPr/>
        </p:nvSpPr>
        <p:spPr>
          <a:xfrm>
            <a:off x="5814027" y="3273623"/>
            <a:ext cx="113423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/>
              <a:t>Tavak (52%)</a:t>
            </a: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21BDEC93-E79F-4EF0-8DFE-106CBABA16E5}"/>
              </a:ext>
            </a:extLst>
          </p:cNvPr>
          <p:cNvSpPr txBox="1"/>
          <p:nvPr/>
        </p:nvSpPr>
        <p:spPr>
          <a:xfrm>
            <a:off x="5814027" y="3961943"/>
            <a:ext cx="187220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/>
              <a:t>Talajnedvesség (38%)</a:t>
            </a: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D3A2F333-A24F-6E8D-B6EC-DECECF079AC0}"/>
              </a:ext>
            </a:extLst>
          </p:cNvPr>
          <p:cNvSpPr txBox="1"/>
          <p:nvPr/>
        </p:nvSpPr>
        <p:spPr>
          <a:xfrm>
            <a:off x="5828835" y="4314328"/>
            <a:ext cx="126344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/>
              <a:t>Vízpára (8%)</a:t>
            </a:r>
          </a:p>
        </p:txBody>
      </p:sp>
      <p:sp>
        <p:nvSpPr>
          <p:cNvPr id="12" name="Szövegdoboz 11">
            <a:extLst>
              <a:ext uri="{FF2B5EF4-FFF2-40B4-BE49-F238E27FC236}">
                <a16:creationId xmlns:a16="http://schemas.microsoft.com/office/drawing/2014/main" id="{1E3B54B7-CAB3-212B-7C2F-0BD86CDEB703}"/>
              </a:ext>
            </a:extLst>
          </p:cNvPr>
          <p:cNvSpPr txBox="1"/>
          <p:nvPr/>
        </p:nvSpPr>
        <p:spPr>
          <a:xfrm>
            <a:off x="5812485" y="4538800"/>
            <a:ext cx="126344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/>
              <a:t>Folyók (1%)</a:t>
            </a:r>
          </a:p>
        </p:txBody>
      </p:sp>
      <p:sp>
        <p:nvSpPr>
          <p:cNvPr id="13" name="Szövegdoboz 12">
            <a:extLst>
              <a:ext uri="{FF2B5EF4-FFF2-40B4-BE49-F238E27FC236}">
                <a16:creationId xmlns:a16="http://schemas.microsoft.com/office/drawing/2014/main" id="{F1AC5D45-7805-63F3-3427-5024D703937E}"/>
              </a:ext>
            </a:extLst>
          </p:cNvPr>
          <p:cNvSpPr txBox="1"/>
          <p:nvPr/>
        </p:nvSpPr>
        <p:spPr>
          <a:xfrm>
            <a:off x="5828835" y="4769170"/>
            <a:ext cx="2608359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/>
              <a:t>Élőlényekben található víz (8%)</a:t>
            </a:r>
          </a:p>
        </p:txBody>
      </p:sp>
      <p:sp>
        <p:nvSpPr>
          <p:cNvPr id="14" name="Szövegdoboz 13">
            <a:extLst>
              <a:ext uri="{FF2B5EF4-FFF2-40B4-BE49-F238E27FC236}">
                <a16:creationId xmlns:a16="http://schemas.microsoft.com/office/drawing/2014/main" id="{7FC06E36-9383-EA62-C0CB-C7D4DE72097C}"/>
              </a:ext>
            </a:extLst>
          </p:cNvPr>
          <p:cNvSpPr txBox="1"/>
          <p:nvPr/>
        </p:nvSpPr>
        <p:spPr>
          <a:xfrm>
            <a:off x="5330257" y="5224012"/>
            <a:ext cx="187220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/>
              <a:t>Elérhető édesvíz (1%)</a:t>
            </a:r>
          </a:p>
        </p:txBody>
      </p:sp>
      <p:sp>
        <p:nvSpPr>
          <p:cNvPr id="15" name="Szövegdoboz 14">
            <a:extLst>
              <a:ext uri="{FF2B5EF4-FFF2-40B4-BE49-F238E27FC236}">
                <a16:creationId xmlns:a16="http://schemas.microsoft.com/office/drawing/2014/main" id="{1B0AC44F-BF32-DD6B-47C4-352BAF73893B}"/>
              </a:ext>
            </a:extLst>
          </p:cNvPr>
          <p:cNvSpPr txBox="1"/>
          <p:nvPr/>
        </p:nvSpPr>
        <p:spPr>
          <a:xfrm>
            <a:off x="5316356" y="5511413"/>
            <a:ext cx="126344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/>
              <a:t>Talajvíz (29%)</a:t>
            </a: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AD1CF67C-97C0-D81C-C69C-626361CCABDF}"/>
              </a:ext>
            </a:extLst>
          </p:cNvPr>
          <p:cNvSpPr txBox="1"/>
          <p:nvPr/>
        </p:nvSpPr>
        <p:spPr>
          <a:xfrm>
            <a:off x="5339130" y="5788412"/>
            <a:ext cx="248134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/>
              <a:t>Jégtakarók és gleccserek (70%)</a:t>
            </a:r>
          </a:p>
        </p:txBody>
      </p:sp>
      <p:sp>
        <p:nvSpPr>
          <p:cNvPr id="17" name="Szövegdoboz 16">
            <a:extLst>
              <a:ext uri="{FF2B5EF4-FFF2-40B4-BE49-F238E27FC236}">
                <a16:creationId xmlns:a16="http://schemas.microsoft.com/office/drawing/2014/main" id="{08DF7682-41E7-95A3-BE0C-5DAE966811FC}"/>
              </a:ext>
            </a:extLst>
          </p:cNvPr>
          <p:cNvSpPr txBox="1"/>
          <p:nvPr/>
        </p:nvSpPr>
        <p:spPr>
          <a:xfrm rot="16200000">
            <a:off x="-1951111" y="4299992"/>
            <a:ext cx="417922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>
                <a:solidFill>
                  <a:schemeClr val="bg1">
                    <a:lumMod val="65000"/>
                  </a:schemeClr>
                </a:solidFill>
              </a:rPr>
              <a:t>Ábra forrása: CK-12 Foundation(flexbooks.ck12.org)</a:t>
            </a:r>
          </a:p>
        </p:txBody>
      </p:sp>
    </p:spTree>
    <p:extLst>
      <p:ext uri="{BB962C8B-B14F-4D97-AF65-F5344CB8AC3E}">
        <p14:creationId xmlns:p14="http://schemas.microsoft.com/office/powerpoint/2010/main" val="2031202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F3ABD2C-2C6E-5C82-1CC2-F78595AD3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6356259" cy="936104"/>
          </a:xfrm>
        </p:spPr>
        <p:txBody>
          <a:bodyPr/>
          <a:lstStyle/>
          <a:p>
            <a:r>
              <a:rPr lang="hu-HU" dirty="0"/>
              <a:t>Miért fontos a vizeink védelme?</a:t>
            </a: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C0672001-B4CF-D4AC-EA71-7B1162F1C8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141" b="13423"/>
          <a:stretch/>
        </p:blipFill>
        <p:spPr>
          <a:xfrm>
            <a:off x="444293" y="4811092"/>
            <a:ext cx="8516499" cy="2060848"/>
          </a:xfrm>
          <a:prstGeom prst="rect">
            <a:avLst/>
          </a:prstGeom>
        </p:spPr>
      </p:pic>
      <p:sp>
        <p:nvSpPr>
          <p:cNvPr id="3" name="Tartalom helye 2">
            <a:extLst>
              <a:ext uri="{FF2B5EF4-FFF2-40B4-BE49-F238E27FC236}">
                <a16:creationId xmlns:a16="http://schemas.microsoft.com/office/drawing/2014/main" id="{0CCF4BC4-E216-7029-3C01-C5E21C921D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hu-HU" sz="2000" dirty="0"/>
              <a:t>Mivel egyre kevesebb víz áll rendelkezésünkre, törekednünk kell annak megóvására!</a:t>
            </a:r>
          </a:p>
          <a:p>
            <a:pPr>
              <a:spcAft>
                <a:spcPts val="600"/>
              </a:spcAft>
            </a:pPr>
            <a:r>
              <a:rPr lang="hu-HU" sz="2000" cap="all" dirty="0">
                <a:solidFill>
                  <a:schemeClr val="tx2"/>
                </a:solidFill>
              </a:rPr>
              <a:t>Ennek egyik módja az esővízzel való gazdálkodás.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 csapadékvíz-gazdálkodás a település területére hulló csapadékvíz, mint megújuló természeti erőforrás fenntartható felhasználása.</a:t>
            </a:r>
          </a:p>
          <a:p>
            <a:pPr>
              <a:spcAft>
                <a:spcPts val="600"/>
              </a:spcAft>
            </a:pPr>
            <a:r>
              <a:rPr lang="hu-HU" sz="2000" dirty="0">
                <a:solidFill>
                  <a:schemeClr val="tx2"/>
                </a:solidFill>
              </a:rPr>
              <a:t>A csapadékvíz felhasználása alapvetően két irányban lehetséges:</a:t>
            </a:r>
          </a:p>
          <a:p>
            <a:pPr lvl="1">
              <a:spcAft>
                <a:spcPts val="600"/>
              </a:spcAft>
              <a:buClr>
                <a:schemeClr val="tx2"/>
              </a:buClr>
              <a:buFont typeface="Wingdings" panose="05000000000000000000" pitchFamily="2" charset="2"/>
              <a:buChar char=""/>
            </a:pPr>
            <a:r>
              <a:rPr lang="hu-HU" sz="1600" dirty="0"/>
              <a:t>Hasznosítással, illetve</a:t>
            </a:r>
          </a:p>
          <a:p>
            <a:pPr lvl="1">
              <a:spcAft>
                <a:spcPts val="600"/>
              </a:spcAft>
              <a:buClr>
                <a:schemeClr val="tx2"/>
              </a:buClr>
              <a:buFont typeface="Wingdings" panose="05000000000000000000" pitchFamily="2" charset="2"/>
              <a:buChar char=""/>
            </a:pPr>
            <a:r>
              <a:rPr lang="hu-HU" sz="1600" dirty="0"/>
              <a:t>A hasznosítás elősegítésével, a víz legalább időszakos visszatartásával a településen.</a:t>
            </a:r>
          </a:p>
        </p:txBody>
      </p:sp>
    </p:spTree>
    <p:extLst>
      <p:ext uri="{BB962C8B-B14F-4D97-AF65-F5344CB8AC3E}">
        <p14:creationId xmlns:p14="http://schemas.microsoft.com/office/powerpoint/2010/main" val="456849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F7123AA-CA6B-7452-7A97-42D884CA2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292363" cy="936104"/>
          </a:xfrm>
        </p:spPr>
        <p:txBody>
          <a:bodyPr/>
          <a:lstStyle/>
          <a:p>
            <a:r>
              <a:rPr lang="hu-HU" dirty="0"/>
              <a:t>Hogyan hasznosíthatjuk az esővizet?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86D07A3-54F5-80CF-AB2A-A6BB8BB17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5266928" cy="4925144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hu-HU" sz="2000" dirty="0"/>
              <a:t>Az esővíz egy elérhető és sokoldalúan használható erőforrás, felhasználása aránylag olcsó és energiatakarékos.</a:t>
            </a:r>
          </a:p>
          <a:p>
            <a:pPr>
              <a:spcAft>
                <a:spcPts val="600"/>
              </a:spcAft>
            </a:pPr>
            <a:r>
              <a:rPr lang="hu-HU" sz="2000" dirty="0">
                <a:solidFill>
                  <a:schemeClr val="tx2"/>
                </a:solidFill>
              </a:rPr>
              <a:t>Háztartási vízfelhasználásunknak akár 50%-a kiváltható csapadékvízzel,</a:t>
            </a:r>
            <a:r>
              <a:rPr lang="hu-HU" sz="2000" dirty="0"/>
              <a:t> ha korszerű, környezetkímélő megoldásokat alkalmazunk.</a:t>
            </a:r>
          </a:p>
          <a:p>
            <a:r>
              <a:rPr lang="hu-HU" sz="2000" dirty="0"/>
              <a:t>Az esővíz számos dologra használható:</a:t>
            </a:r>
          </a:p>
          <a:p>
            <a:pPr lvl="1"/>
            <a:r>
              <a:rPr lang="hu-HU" sz="1600" dirty="0"/>
              <a:t>Növényeink öntözésére,</a:t>
            </a:r>
          </a:p>
          <a:p>
            <a:pPr lvl="1"/>
            <a:r>
              <a:rPr lang="hu-HU" sz="1600" dirty="0"/>
              <a:t>Udvarunk klimatizálására (pl. párásítás),</a:t>
            </a:r>
          </a:p>
          <a:p>
            <a:pPr lvl="1"/>
            <a:r>
              <a:rPr lang="hu-HU" sz="1600" dirty="0"/>
              <a:t>Burkolt felületek tisztítására,</a:t>
            </a:r>
          </a:p>
          <a:p>
            <a:pPr lvl="1"/>
            <a:r>
              <a:rPr lang="hu-HU" sz="1600" dirty="0"/>
              <a:t>Kerti tó vízutánpótlására,</a:t>
            </a:r>
          </a:p>
          <a:p>
            <a:pPr lvl="1"/>
            <a:r>
              <a:rPr lang="hu-HU" sz="1600" dirty="0"/>
              <a:t>Felfrissülésre (pl. kerti zuhanyzó),</a:t>
            </a:r>
          </a:p>
          <a:p>
            <a:pPr lvl="1"/>
            <a:r>
              <a:rPr lang="hu-HU" sz="1600" dirty="0"/>
              <a:t>Kerti itatókhoz,</a:t>
            </a:r>
          </a:p>
          <a:p>
            <a:pPr lvl="1"/>
            <a:r>
              <a:rPr lang="hu-HU" sz="1600" dirty="0"/>
              <a:t>WC öblítésre,</a:t>
            </a:r>
          </a:p>
          <a:p>
            <a:pPr lvl="1"/>
            <a:r>
              <a:rPr lang="hu-HU" sz="1600" dirty="0"/>
              <a:t>Mosáshoz (szűrés után).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B9D98CC7-ED1B-9831-A300-CE93714C23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7640" y="1600200"/>
            <a:ext cx="3045867" cy="47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17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60BCE6F-DD81-57A5-9F20-65E3E39F1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>
            <a:normAutofit/>
          </a:bodyPr>
          <a:lstStyle/>
          <a:p>
            <a:r>
              <a:rPr lang="hu-HU" dirty="0"/>
              <a:t>Miért érdemes visszatartani a vizet?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1E340CC-85C7-5554-D154-FF17DF55F4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hu-HU" sz="2000" dirty="0"/>
              <a:t>Napjainkban egyre nagyobb figyelmet kell fordítani a csapadék hasznosítását, hasznosulását is lehetővé tevő rendszerek kialakítására.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 lehulló csapadék nagy része nem jut be a talajba, hanem egyszerűen lefolyik, így a mindennapi életet zavaró tényezővé válhat, ami javaink épségét is veszélyeztetheti.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 nagy mennyiségű eső esetén a lefolyó víz káros hatása is növekszik, amit a víz tervezett szivárogtatásával és elvezetésével lehet kezelni, illetve célszerű a víz lefolyását késleltetni.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 csapadékvíz egy részének végleges vagy időleges helyben tartása azért is fontos, mert így a csatornarendszerbe kevesebb víz érkezik egyszere, és így nagy mennyiség esetén elkerülhető a rendszer túlterhelése, károk kialakulása.</a:t>
            </a:r>
          </a:p>
        </p:txBody>
      </p:sp>
    </p:spTree>
    <p:extLst>
      <p:ext uri="{BB962C8B-B14F-4D97-AF65-F5344CB8AC3E}">
        <p14:creationId xmlns:p14="http://schemas.microsoft.com/office/powerpoint/2010/main" val="754765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0B5551D-0CDE-17E6-6DE2-96C636F90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>
            <a:normAutofit/>
          </a:bodyPr>
          <a:lstStyle/>
          <a:p>
            <a:r>
              <a:rPr lang="hu-HU" dirty="0"/>
              <a:t>Hogyan járulhat hozzá a lakosság a víz helyben tartásához?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64DF48DD-6DB3-1AD6-21FC-B6D97890FF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098"/>
          <a:stretch/>
        </p:blipFill>
        <p:spPr>
          <a:xfrm>
            <a:off x="3279324" y="4306121"/>
            <a:ext cx="5864676" cy="2558185"/>
          </a:xfrm>
          <a:prstGeom prst="rect">
            <a:avLst/>
          </a:prstGeom>
        </p:spPr>
      </p:pic>
      <p:sp>
        <p:nvSpPr>
          <p:cNvPr id="3" name="Tartalom helye 2">
            <a:extLst>
              <a:ext uri="{FF2B5EF4-FFF2-40B4-BE49-F238E27FC236}">
                <a16:creationId xmlns:a16="http://schemas.microsoft.com/office/drawing/2014/main" id="{7384C19B-C713-BEB0-1A7F-377A6D3EC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457200" indent="-457200">
              <a:spcAft>
                <a:spcPts val="600"/>
              </a:spcAft>
              <a:buAutoNum type="arabicPeriod"/>
            </a:pPr>
            <a:r>
              <a:rPr lang="hu-HU" sz="2000" b="1" dirty="0">
                <a:solidFill>
                  <a:schemeClr val="tx2"/>
                </a:solidFill>
              </a:rPr>
              <a:t>HÁZI VÍZGAZDÁLKODÁSSAL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Számos lehetőségünk van rá, hogy akár a mindennapi rutin, mezőgazdasági tevékenységek, vagy a fogyasztói döntéseink részeként is tudatosan kezeljük vízfogyasztásunkat.</a:t>
            </a:r>
          </a:p>
          <a:p>
            <a:pPr>
              <a:spcAft>
                <a:spcPts val="600"/>
              </a:spcAft>
            </a:pPr>
            <a:r>
              <a:rPr lang="hu-HU" sz="2000" u="sng" dirty="0"/>
              <a:t>Már akkor is sokat teszünk a vízpazarlás elkerüléséért, ha:</a:t>
            </a:r>
          </a:p>
          <a:p>
            <a:pPr lvl="1"/>
            <a:r>
              <a:rPr lang="hu-HU" sz="2000" dirty="0"/>
              <a:t>mosáshoz, főzéshez és tisztálkodáshoz csak annyi vizet </a:t>
            </a:r>
          </a:p>
          <a:p>
            <a:pPr marL="40005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hu-HU" sz="2000" dirty="0"/>
              <a:t>     használunk fel, amennyi valóban szükséges, illetve, </a:t>
            </a:r>
          </a:p>
          <a:p>
            <a:pPr lvl="1">
              <a:spcBef>
                <a:spcPts val="0"/>
              </a:spcBef>
            </a:pPr>
            <a:r>
              <a:rPr lang="hu-HU" sz="2000" dirty="0"/>
              <a:t>ha a háztartásban keletkezett ún. szürkevizet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hu-HU" sz="2000" dirty="0"/>
              <a:t>           újrahasznosítjuk!</a:t>
            </a:r>
          </a:p>
        </p:txBody>
      </p:sp>
    </p:spTree>
    <p:extLst>
      <p:ext uri="{BB962C8B-B14F-4D97-AF65-F5344CB8AC3E}">
        <p14:creationId xmlns:p14="http://schemas.microsoft.com/office/powerpoint/2010/main" val="2816826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0B5551D-0CDE-17E6-6DE2-96C636F90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>
            <a:normAutofit/>
          </a:bodyPr>
          <a:lstStyle/>
          <a:p>
            <a:r>
              <a:rPr lang="hu-HU" dirty="0"/>
              <a:t>Hogyan járulhat hozzá a lakosság a víz helyben tartásához?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384C19B-C713-BEB0-1A7F-377A6D3EC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hu-HU" sz="2000" b="1" dirty="0">
                <a:solidFill>
                  <a:schemeClr val="tx2"/>
                </a:solidFill>
              </a:rPr>
              <a:t>2.   VÍZLEVEZETŐ ÁRKOK TISZTÁN TARTÁSÁVAL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Ne </a:t>
            </a:r>
            <a:r>
              <a:rPr lang="hu-HU" sz="2000" dirty="0" err="1"/>
              <a:t>gyomirtózzuk</a:t>
            </a:r>
            <a:r>
              <a:rPr lang="hu-HU" sz="2000" dirty="0"/>
              <a:t> a csatornapartokat, árkokat, mert növényzet nélkül a talaj könnyebben bemosódik, ami jelentősen csökkentheti a vízszállító képességet!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Ne öntsünk folyékony hulladékot, veszélyes hulladékot (pl. permetlé, takarítószer) az árokba, mert az környezetszennyezést okoz!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Távolítsuk el a csatornákba, árkokba kerülő szemetet, faleveleket és fűnyesedéket, mert azok szintén jelentősen terhelhetik, eltömíthetik a kiépített rendszereket!</a:t>
            </a:r>
          </a:p>
          <a:p>
            <a:pPr>
              <a:spcAft>
                <a:spcPts val="600"/>
              </a:spcAft>
            </a:pPr>
            <a:endParaRPr lang="hu-HU" sz="20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C389011A-607A-C818-ED84-EE3596406D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t="4846" b="24886"/>
          <a:stretch/>
        </p:blipFill>
        <p:spPr>
          <a:xfrm>
            <a:off x="-11931" y="4941168"/>
            <a:ext cx="9184960" cy="198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623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0B5551D-0CDE-17E6-6DE2-96C636F90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>
            <a:normAutofit/>
          </a:bodyPr>
          <a:lstStyle/>
          <a:p>
            <a:r>
              <a:rPr lang="hu-HU" dirty="0"/>
              <a:t>Módszerek a csapadékvíz helyben tartására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384C19B-C713-BEB0-1A7F-377A6D3EC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600200"/>
            <a:ext cx="5564171" cy="4997152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hu-HU" sz="2000" b="1" dirty="0">
                <a:solidFill>
                  <a:schemeClr val="tx2"/>
                </a:solidFill>
              </a:rPr>
              <a:t>ZÖLDTERÜLET FEJLESZTÉS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Az egyik legjobb és legegyszerűbb módszer.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Nem csak a növényzet mennyiségét és alapterületét növelhetjük, hanem több szintet is létrehozhatunk: kúszónövényektől a lágy-szárúakon és a cserjéken át a fákig.</a:t>
            </a:r>
          </a:p>
          <a:p>
            <a:pPr>
              <a:spcAft>
                <a:spcPts val="600"/>
              </a:spcAft>
            </a:pPr>
            <a:r>
              <a:rPr lang="hu-HU" sz="2000" u="sng" dirty="0"/>
              <a:t>A természetes rétegződés nagy mértékben elősegíti az esővizek helyben tartását, megkötését, valamint javítja környezetünk klímáját.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Érdemes előtérbe helyezni az évelő kiültetéseket, melyek az adott klímához jobban tudnak alkalmazkodni, kevesebb munkát és öntözést igényelnek, beérik a természetes csapadékkal is.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D060F3B4-3D2B-2965-ACB3-D9D409A8AA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8057"/>
          <a:stretch/>
        </p:blipFill>
        <p:spPr>
          <a:xfrm>
            <a:off x="6012160" y="1621024"/>
            <a:ext cx="2683851" cy="483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211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0B5551D-0CDE-17E6-6DE2-96C636F90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>
            <a:normAutofit/>
          </a:bodyPr>
          <a:lstStyle/>
          <a:p>
            <a:r>
              <a:rPr lang="hu-HU" dirty="0"/>
              <a:t>Módszerek a csapadékvíz helyben tartására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384C19B-C713-BEB0-1A7F-377A6D3EC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600200"/>
            <a:ext cx="5420155" cy="4997152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hu-HU" sz="2000" b="1" dirty="0">
                <a:solidFill>
                  <a:schemeClr val="tx2"/>
                </a:solidFill>
              </a:rPr>
              <a:t>SZIVÁROGTATÓ LÉTESÍTMÉNYEK 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Az esőcsatorna kivezetésénél létesíthetünk szivárogtató létesítményt, ahol a lefolyást speciális anyagú (pl. kavics, murva) szűrő- rétegen vezetjük át a csatornahálózat vagy a talaj felé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hu-HU" sz="2000" b="1" dirty="0">
                <a:solidFill>
                  <a:schemeClr val="tx2"/>
                </a:solidFill>
              </a:rPr>
              <a:t>ELEMES BURKOLATOK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Burkolt felületeink kialakításakor célszerű elemes, kiselemes burkolatokat (pl. kocka-kő, gyeprács) választanunk, melynek fugái, elemei között a víz le tud szivárogni. További segítség, ha a burkolat kissé lejt, az elemek közötti hézag nagyobb.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19EDAB3E-B11C-21B0-1EDF-F87F242EDD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66" r="17998"/>
          <a:stretch/>
        </p:blipFill>
        <p:spPr>
          <a:xfrm>
            <a:off x="6012160" y="1600200"/>
            <a:ext cx="2683851" cy="484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289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0B5551D-0CDE-17E6-6DE2-96C636F90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>
            <a:normAutofit/>
          </a:bodyPr>
          <a:lstStyle/>
          <a:p>
            <a:r>
              <a:rPr lang="hu-HU" dirty="0"/>
              <a:t>Módszerek a csapadékvíz helyben tartására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384C19B-C713-BEB0-1A7F-377A6D3EC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600200"/>
            <a:ext cx="5420155" cy="4997152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hu-HU" sz="2000" b="1" dirty="0">
                <a:solidFill>
                  <a:schemeClr val="tx2"/>
                </a:solidFill>
              </a:rPr>
              <a:t>TETŐKERT / ZÖLDTETŐ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Amennyiben van rá lehetőségünk, alakítsunk ki házunk, garázsunk vagy melléképületeink tetején tetőkertet, zöldtetőt.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Létrehozhatunk egy talajréteget, melyre növényzetet ültetve meggátolhatjuk a víz elfolyását, könnyítve felszívódásának lehetőségét.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Bár a beruházási igénye viszonylag magas, jelentős klimatikus hatásai vannak egy zöldtetőnek.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19EDAB3E-B11C-21B0-1EDF-F87F242EDD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05" r="1805"/>
          <a:stretch/>
        </p:blipFill>
        <p:spPr>
          <a:xfrm>
            <a:off x="6012160" y="1600200"/>
            <a:ext cx="2683851" cy="484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717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E3290AA-158B-9816-7E4C-10F976174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29600" cy="936104"/>
          </a:xfrm>
        </p:spPr>
        <p:txBody>
          <a:bodyPr/>
          <a:lstStyle/>
          <a:p>
            <a:r>
              <a:rPr lang="hu-HU" dirty="0"/>
              <a:t>Módszerek a csapadékvíz gyűjtésére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4F6921B-5EBE-7A35-03E9-2419FE43C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6131024" cy="4637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b="1" dirty="0">
                <a:solidFill>
                  <a:schemeClr val="tx2"/>
                </a:solidFill>
              </a:rPr>
              <a:t>EGYSZERŰ MÓDSZEREK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 legegyszerűbb gyűjtési forma a tetőről érkező esővíz felfogására az ereszcsatorna végén elhelyezett </a:t>
            </a:r>
            <a:r>
              <a:rPr lang="hu-HU" sz="2000" dirty="0">
                <a:solidFill>
                  <a:schemeClr val="tx2"/>
                </a:solidFill>
              </a:rPr>
              <a:t>tároló, hordó</a:t>
            </a:r>
            <a:r>
              <a:rPr lang="hu-HU" sz="2000" dirty="0"/>
              <a:t>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Ezen kívül a talajszint alá helyezett tárolóban, ún. </a:t>
            </a:r>
            <a:r>
              <a:rPr lang="hu-HU" sz="2000" dirty="0">
                <a:solidFill>
                  <a:schemeClr val="tx2"/>
                </a:solidFill>
              </a:rPr>
              <a:t>ciszternában</a:t>
            </a:r>
            <a:r>
              <a:rPr lang="hu-HU" sz="2000" dirty="0"/>
              <a:t> is gyűjthetjük a vizet, mellyel nem csak helyet takaríthatunk meg, hanem a tárolt víz az időjárási viszonyoknak is kevésbé van kitéve.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Fontos, hogy az így gyűjtött vizet kizárólag öntözésre használjuk!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Telepíthetünk tároló létesítményeket is, például </a:t>
            </a:r>
            <a:r>
              <a:rPr lang="hu-HU" sz="2000" dirty="0">
                <a:solidFill>
                  <a:schemeClr val="tx2"/>
                </a:solidFill>
              </a:rPr>
              <a:t>ideiglenes elöntési területeket </a:t>
            </a:r>
            <a:r>
              <a:rPr lang="hu-HU" sz="2000" dirty="0"/>
              <a:t>és </a:t>
            </a:r>
            <a:r>
              <a:rPr lang="hu-HU" sz="2000" dirty="0">
                <a:solidFill>
                  <a:schemeClr val="tx2"/>
                </a:solidFill>
              </a:rPr>
              <a:t>kerti tavakat </a:t>
            </a:r>
            <a:r>
              <a:rPr lang="hu-HU" sz="2000" dirty="0"/>
              <a:t>is.</a:t>
            </a: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6AEEE02B-B1B6-6067-1A2C-2B7802D10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1739" y="1448172"/>
            <a:ext cx="2132856" cy="2132856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0162D77D-8B4B-1603-8ED4-B3DBB5FC0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657" y="3429000"/>
            <a:ext cx="2905343" cy="281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959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E3290AA-158B-9816-7E4C-10F976174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29600" cy="936104"/>
          </a:xfrm>
        </p:spPr>
        <p:txBody>
          <a:bodyPr/>
          <a:lstStyle/>
          <a:p>
            <a:r>
              <a:rPr lang="hu-HU" dirty="0"/>
              <a:t>Módszerek a csapadékvíz gyűjtésére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4F6921B-5EBE-7A35-03E9-2419FE43C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199"/>
            <a:ext cx="8220389" cy="51111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b="1" dirty="0">
                <a:solidFill>
                  <a:schemeClr val="tx2"/>
                </a:solidFill>
              </a:rPr>
              <a:t>KOMPLEX RENDSZEREK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Már házunk tervezésekor érdemes gondoskodni az esővíz gyűjtéséről és elvezetéséről. A vízgépészeti kivitelezést célszerű úgy megoldani, hogy az alkalmas legyen esővíz használatára (pl. mosáshoz, WC öblítéshez).</a:t>
            </a:r>
          </a:p>
          <a:p>
            <a:r>
              <a:rPr lang="hu-HU" sz="2000" dirty="0"/>
              <a:t>Az esővíz szűrése ez esetben kiemelten fontos, így a mosás számára tiszta, lágy vizet kaphatunk,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hu-HU" sz="2000" dirty="0"/>
              <a:t>     amihez kevesebb mosószer szükséges.</a:t>
            </a:r>
          </a:p>
          <a:p>
            <a:pPr>
              <a:spcBef>
                <a:spcPts val="0"/>
              </a:spcBef>
            </a:pPr>
            <a:r>
              <a:rPr lang="hu-HU" sz="2000" dirty="0"/>
              <a:t>Egy teljes rendszer kiépítése nagy </a:t>
            </a:r>
          </a:p>
          <a:p>
            <a:pPr marL="0" indent="0">
              <a:spcBef>
                <a:spcPts val="0"/>
              </a:spcBef>
              <a:buNone/>
            </a:pPr>
            <a:r>
              <a:rPr lang="hu-HU" sz="2000" dirty="0"/>
              <a:t>     körültekintést és befektetést igényel,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hu-HU" sz="2000" dirty="0"/>
              <a:t>     de a működésével rengeteg ivóvíz </a:t>
            </a:r>
          </a:p>
          <a:p>
            <a:pPr marL="0" indent="0">
              <a:spcBef>
                <a:spcPts val="0"/>
              </a:spcBef>
              <a:buNone/>
            </a:pPr>
            <a:r>
              <a:rPr lang="hu-HU" sz="2000" dirty="0"/>
              <a:t>     takarítható meg és a környezetünket </a:t>
            </a:r>
          </a:p>
          <a:p>
            <a:pPr marL="0" indent="0">
              <a:spcBef>
                <a:spcPts val="0"/>
              </a:spcBef>
              <a:buNone/>
            </a:pPr>
            <a:r>
              <a:rPr lang="hu-HU" sz="2000" dirty="0"/>
              <a:t>     is kíméljük vele.</a:t>
            </a:r>
          </a:p>
          <a:p>
            <a:pPr>
              <a:spcAft>
                <a:spcPts val="600"/>
              </a:spcAft>
            </a:pPr>
            <a:endParaRPr lang="hu-HU" sz="2000" dirty="0"/>
          </a:p>
        </p:txBody>
      </p:sp>
      <p:pic>
        <p:nvPicPr>
          <p:cNvPr id="9" name="Kép 8">
            <a:extLst>
              <a:ext uri="{FF2B5EF4-FFF2-40B4-BE49-F238E27FC236}">
                <a16:creationId xmlns:a16="http://schemas.microsoft.com/office/drawing/2014/main" id="{494ACA3F-9D0E-3368-D0D6-0680A58DCE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8357" y="3751526"/>
            <a:ext cx="3572803" cy="3003388"/>
          </a:xfrm>
          <a:prstGeom prst="rect">
            <a:avLst/>
          </a:prstGeom>
        </p:spPr>
      </p:pic>
      <p:sp>
        <p:nvSpPr>
          <p:cNvPr id="10" name="Szövegdoboz 9">
            <a:extLst>
              <a:ext uri="{FF2B5EF4-FFF2-40B4-BE49-F238E27FC236}">
                <a16:creationId xmlns:a16="http://schemas.microsoft.com/office/drawing/2014/main" id="{A1F48974-D311-490F-3E05-4DA6165A94F1}"/>
              </a:ext>
            </a:extLst>
          </p:cNvPr>
          <p:cNvSpPr txBox="1"/>
          <p:nvPr/>
        </p:nvSpPr>
        <p:spPr>
          <a:xfrm rot="16200000">
            <a:off x="-1951111" y="4299992"/>
            <a:ext cx="417922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>
                <a:solidFill>
                  <a:schemeClr val="bg1">
                    <a:lumMod val="65000"/>
                  </a:schemeClr>
                </a:solidFill>
              </a:rPr>
              <a:t>Ábra forrása: ipari-szigeteles.hu</a:t>
            </a:r>
          </a:p>
        </p:txBody>
      </p:sp>
    </p:spTree>
    <p:extLst>
      <p:ext uri="{BB962C8B-B14F-4D97-AF65-F5344CB8AC3E}">
        <p14:creationId xmlns:p14="http://schemas.microsoft.com/office/powerpoint/2010/main" val="38246684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EB9131-E5DA-9593-F47A-81B055F36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580395" cy="936104"/>
          </a:xfrm>
        </p:spPr>
        <p:txBody>
          <a:bodyPr>
            <a:normAutofit/>
          </a:bodyPr>
          <a:lstStyle/>
          <a:p>
            <a:r>
              <a:rPr lang="hu-HU" dirty="0"/>
              <a:t>Milyen vízgazdálkodási fejlesztés valósult meg településünkön?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51EA52B-0352-A46A-0BD1-149A2551DF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hu-HU" sz="2000" dirty="0"/>
              <a:t>Vasszécseny Község Önkormányzata a „Települési környezet-védelmi infrastruktúra-fejlesztések” című pályázati felhívás </a:t>
            </a:r>
            <a:r>
              <a:rPr lang="hu-HU" sz="2000"/>
              <a:t>keretében TOP-2.1.3-16-VS1-2019-00005 </a:t>
            </a:r>
            <a:r>
              <a:rPr lang="hu-HU" sz="2000" b="1" dirty="0"/>
              <a:t>„Csapadékvíz-elvezetési rendszer fejlesztése Vasszécseny község belterületén” </a:t>
            </a:r>
            <a:r>
              <a:rPr lang="hu-HU" sz="2000" dirty="0"/>
              <a:t>címmel, 100%-os intenzitással 48 078 063 Ft támogatást nyert el.</a:t>
            </a:r>
          </a:p>
          <a:p>
            <a:pPr>
              <a:spcAft>
                <a:spcPts val="600"/>
              </a:spcAft>
            </a:pPr>
            <a:r>
              <a:rPr lang="hu-HU" sz="2000" dirty="0">
                <a:solidFill>
                  <a:schemeClr val="tx2"/>
                </a:solidFill>
              </a:rPr>
              <a:t>A támogatott projekt céljaként 928 méter hosszúságban újult meg a csapadékvíz-elvezetési rendszer a Dózsa György és a Vörösmarty Mihály utcában.</a:t>
            </a:r>
          </a:p>
          <a:p>
            <a:pPr>
              <a:spcAft>
                <a:spcPts val="600"/>
              </a:spcAft>
            </a:pPr>
            <a:r>
              <a:rPr lang="hu-HU" sz="2000" dirty="0"/>
              <a:t>A fejlesztésnek köszönhetően az érintett belterületek ár-, belvíz- és helyi vízkár veszélyeztetettsége csökkent, a belterületre hullott csapadékvíz kártétel nélkül elvezethetővé vált.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hu-HU" sz="2000" dirty="0"/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3831731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EB9131-E5DA-9593-F47A-81B055F36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580395" cy="936104"/>
          </a:xfrm>
        </p:spPr>
        <p:txBody>
          <a:bodyPr>
            <a:normAutofit/>
          </a:bodyPr>
          <a:lstStyle/>
          <a:p>
            <a:r>
              <a:rPr lang="hu-HU" dirty="0"/>
              <a:t>Milyen vízgazdálkodási fejlesztés valósult meg településünkön?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51EA52B-0352-A46A-0BD1-149A2551D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effectLst/>
                <a:ea typeface="Calibri" panose="020F0502020204030204" pitchFamily="34" charset="0"/>
              </a:rPr>
              <a:t>A munkálatok során a </a:t>
            </a:r>
            <a:r>
              <a:rPr lang="hu-HU" sz="2000" dirty="0">
                <a:solidFill>
                  <a:schemeClr val="tx2"/>
                </a:solidFill>
                <a:effectLst/>
                <a:ea typeface="Calibri" panose="020F0502020204030204" pitchFamily="34" charset="0"/>
              </a:rPr>
              <a:t>Vörösmarty Mihály utca </a:t>
            </a:r>
            <a:r>
              <a:rPr lang="hu-HU" sz="2000" dirty="0">
                <a:effectLst/>
                <a:ea typeface="Calibri" panose="020F0502020204030204" pitchFamily="34" charset="0"/>
              </a:rPr>
              <a:t>területén az utca keleti oldali útárkaként került megtervezésre az Á-1 jelű árok, míg az alsó szakaszán a meglévő külterületi árok kerül felújításra. A tervezett árokhálózat befogadója a települést délről határoló </a:t>
            </a:r>
            <a:r>
              <a:rPr lang="hu-HU" sz="2000" dirty="0" err="1">
                <a:effectLst/>
                <a:ea typeface="Calibri" panose="020F0502020204030204" pitchFamily="34" charset="0"/>
              </a:rPr>
              <a:t>Boláta</a:t>
            </a:r>
            <a:r>
              <a:rPr lang="hu-HU" sz="2000" dirty="0">
                <a:effectLst/>
                <a:ea typeface="Calibri" panose="020F0502020204030204" pitchFamily="34" charset="0"/>
              </a:rPr>
              <a:t>-patak, másodlagos befogadó a Gyöngyös-műcsatorna. Az árok mederlap burkolattal lett ellátva az árokfenéken, a kapubejárókba csőátereszek épültek.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effectLst/>
                <a:ea typeface="Calibri" panose="020F0502020204030204" pitchFamily="34" charset="0"/>
              </a:rPr>
              <a:t>A </a:t>
            </a:r>
            <a:r>
              <a:rPr lang="hu-HU" sz="2000" dirty="0">
                <a:solidFill>
                  <a:schemeClr val="tx2"/>
                </a:solidFill>
                <a:effectLst/>
                <a:ea typeface="Calibri" panose="020F0502020204030204" pitchFamily="34" charset="0"/>
              </a:rPr>
              <a:t>Dózsa György utca </a:t>
            </a:r>
            <a:r>
              <a:rPr lang="hu-HU" sz="2000" dirty="0">
                <a:effectLst/>
                <a:ea typeface="Calibri" panose="020F0502020204030204" pitchFamily="34" charset="0"/>
              </a:rPr>
              <a:t>esetében a kialakult terepi adottságok nem tették lehetővé a csapadékvizek meglévő befogadóba történő bevezetését, így az érintett szakaszon szikkasztó földmedrű árok került kialakításra. A kapubejárókba szintén csőátereszek készültek. </a:t>
            </a:r>
          </a:p>
          <a:p>
            <a:pPr>
              <a:spcAft>
                <a:spcPts val="600"/>
              </a:spcAft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3881310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EB9131-E5DA-9593-F47A-81B055F36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580395" cy="936104"/>
          </a:xfrm>
        </p:spPr>
        <p:txBody>
          <a:bodyPr>
            <a:normAutofit/>
          </a:bodyPr>
          <a:lstStyle/>
          <a:p>
            <a:r>
              <a:rPr lang="hu-HU" dirty="0"/>
              <a:t>A projekt képekben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02AD4D06-BD46-6288-D2F5-0D102953B6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848" y="1412776"/>
            <a:ext cx="7308304" cy="5034423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5CE9D501-6D43-3226-8703-98CD293497AD}"/>
              </a:ext>
            </a:extLst>
          </p:cNvPr>
          <p:cNvSpPr txBox="1"/>
          <p:nvPr/>
        </p:nvSpPr>
        <p:spPr>
          <a:xfrm>
            <a:off x="917848" y="6447199"/>
            <a:ext cx="7308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/>
              <a:t>      A kivitelezés előtt,                      közben,                               és után. </a:t>
            </a:r>
          </a:p>
        </p:txBody>
      </p:sp>
    </p:spTree>
    <p:extLst>
      <p:ext uri="{BB962C8B-B14F-4D97-AF65-F5344CB8AC3E}">
        <p14:creationId xmlns:p14="http://schemas.microsoft.com/office/powerpoint/2010/main" val="3351553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4419600" cy="1440160"/>
          </a:xfrm>
        </p:spPr>
        <p:txBody>
          <a:bodyPr/>
          <a:lstStyle/>
          <a:p>
            <a:r>
              <a:rPr lang="hu-HU" dirty="0"/>
              <a:t>Köszönjük </a:t>
            </a:r>
            <a:br>
              <a:rPr lang="hu-HU" dirty="0"/>
            </a:br>
            <a:r>
              <a:rPr lang="hu-HU" dirty="0"/>
              <a:t>A FIGYELMET!</a:t>
            </a:r>
          </a:p>
        </p:txBody>
      </p:sp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643</TotalTime>
  <Words>1209</Words>
  <Application>Microsoft Office PowerPoint</Application>
  <PresentationFormat>Diavetítés a képernyőre (4:3 oldalarány)</PresentationFormat>
  <Paragraphs>109</Paragraphs>
  <Slides>17</Slides>
  <Notes>5</Notes>
  <HiddenSlides>1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Office-téma</vt:lpstr>
      <vt:lpstr>Szemléletformáló előadás a Top-2.1.3-16-vs1-2019-00005 csapadékvíz-elvezetési  rendszer fejlesztése  vasszécseny község  belterületén pályázat keretében</vt:lpstr>
      <vt:lpstr>Miért fontos a vizeink védelme?</vt:lpstr>
      <vt:lpstr>Miért fontos a vizeink védelme?</vt:lpstr>
      <vt:lpstr>Miért fontos a vizeink védelme?</vt:lpstr>
      <vt:lpstr>Hogyan hasznosíthatjuk az esővizet?</vt:lpstr>
      <vt:lpstr>Miért érdemes visszatartani a vizet?</vt:lpstr>
      <vt:lpstr>Hogyan járulhat hozzá a lakosság a víz helyben tartásához?</vt:lpstr>
      <vt:lpstr>Hogyan járulhat hozzá a lakosság a víz helyben tartásához?</vt:lpstr>
      <vt:lpstr>Módszerek a csapadékvíz helyben tartására</vt:lpstr>
      <vt:lpstr>Módszerek a csapadékvíz helyben tartására</vt:lpstr>
      <vt:lpstr>Módszerek a csapadékvíz helyben tartására</vt:lpstr>
      <vt:lpstr>Módszerek a csapadékvíz gyűjtésére</vt:lpstr>
      <vt:lpstr>Módszerek a csapadékvíz gyűjtésére</vt:lpstr>
      <vt:lpstr>Milyen vízgazdálkodási fejlesztés valósult meg településünkön?</vt:lpstr>
      <vt:lpstr>Milyen vízgazdálkodási fejlesztés valósult meg településünkön?</vt:lpstr>
      <vt:lpstr>A projekt képekben</vt:lpstr>
      <vt:lpstr>Köszönjük  A FIGYELMET!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Z Zsolnai</cp:lastModifiedBy>
  <cp:revision>58</cp:revision>
  <cp:lastPrinted>2023-01-30T13:31:05Z</cp:lastPrinted>
  <dcterms:created xsi:type="dcterms:W3CDTF">2014-03-03T11:13:53Z</dcterms:created>
  <dcterms:modified xsi:type="dcterms:W3CDTF">2023-02-07T14:26:34Z</dcterms:modified>
</cp:coreProperties>
</file>